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smtClean="0"/>
              <a:t>Klik for at redigere undertiteltypografien i masteren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004E-2788-452D-A9D9-240D08E12C9E}" type="datetimeFigureOut">
              <a:rPr lang="da-DK" smtClean="0"/>
              <a:t>15-11-2018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89C1-C072-4718-841C-9FB1D3930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617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004E-2788-452D-A9D9-240D08E12C9E}" type="datetimeFigureOut">
              <a:rPr lang="da-DK" smtClean="0"/>
              <a:t>15-11-2018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89C1-C072-4718-841C-9FB1D3930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3112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004E-2788-452D-A9D9-240D08E12C9E}" type="datetimeFigureOut">
              <a:rPr lang="da-DK" smtClean="0"/>
              <a:t>15-11-2018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89C1-C072-4718-841C-9FB1D3930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4461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004E-2788-452D-A9D9-240D08E12C9E}" type="datetimeFigureOut">
              <a:rPr lang="da-DK" smtClean="0"/>
              <a:t>15-11-2018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89C1-C072-4718-841C-9FB1D3930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23027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004E-2788-452D-A9D9-240D08E12C9E}" type="datetimeFigureOut">
              <a:rPr lang="da-DK" smtClean="0"/>
              <a:t>15-11-2018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89C1-C072-4718-841C-9FB1D3930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180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004E-2788-452D-A9D9-240D08E12C9E}" type="datetimeFigureOut">
              <a:rPr lang="da-DK" smtClean="0"/>
              <a:t>15-11-2018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89C1-C072-4718-841C-9FB1D3930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3753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004E-2788-452D-A9D9-240D08E12C9E}" type="datetimeFigureOut">
              <a:rPr lang="da-DK" smtClean="0"/>
              <a:t>15-11-2018</a:t>
            </a:fld>
            <a:endParaRPr lang="da-DK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89C1-C072-4718-841C-9FB1D3930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432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004E-2788-452D-A9D9-240D08E12C9E}" type="datetimeFigureOut">
              <a:rPr lang="da-DK" smtClean="0"/>
              <a:t>15-11-2018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89C1-C072-4718-841C-9FB1D3930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17628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004E-2788-452D-A9D9-240D08E12C9E}" type="datetimeFigureOut">
              <a:rPr lang="da-DK" smtClean="0"/>
              <a:t>15-11-2018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89C1-C072-4718-841C-9FB1D3930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3884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004E-2788-452D-A9D9-240D08E12C9E}" type="datetimeFigureOut">
              <a:rPr lang="da-DK" smtClean="0"/>
              <a:t>15-11-2018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89C1-C072-4718-841C-9FB1D3930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76866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004E-2788-452D-A9D9-240D08E12C9E}" type="datetimeFigureOut">
              <a:rPr lang="da-DK" smtClean="0"/>
              <a:t>15-11-2018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89C1-C072-4718-841C-9FB1D3930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5195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F004E-2788-452D-A9D9-240D08E12C9E}" type="datetimeFigureOut">
              <a:rPr lang="da-DK" smtClean="0"/>
              <a:t>15-11-2018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C89C1-C072-4718-841C-9FB1D3930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4330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m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m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err="1" smtClean="0"/>
              <a:t>Exam</a:t>
            </a:r>
            <a:r>
              <a:rPr lang="da-DK" dirty="0" smtClean="0"/>
              <a:t> </a:t>
            </a:r>
            <a:r>
              <a:rPr lang="da-DK" dirty="0" err="1" smtClean="0"/>
              <a:t>prep</a:t>
            </a:r>
            <a:r>
              <a:rPr lang="da-DK" dirty="0" smtClean="0"/>
              <a:t> game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540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214604" y="279918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/>
          <p:cNvSpPr/>
          <p:nvPr/>
        </p:nvSpPr>
        <p:spPr>
          <a:xfrm>
            <a:off x="214603" y="3511420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/>
          <p:cNvSpPr/>
          <p:nvPr/>
        </p:nvSpPr>
        <p:spPr>
          <a:xfrm>
            <a:off x="6012025" y="279918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ktangel 6"/>
          <p:cNvSpPr/>
          <p:nvPr/>
        </p:nvSpPr>
        <p:spPr>
          <a:xfrm>
            <a:off x="6012025" y="3511419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kstfelt 7"/>
          <p:cNvSpPr txBox="1"/>
          <p:nvPr/>
        </p:nvSpPr>
        <p:spPr>
          <a:xfrm>
            <a:off x="466531" y="541176"/>
            <a:ext cx="21087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 err="1" smtClean="0"/>
              <a:t>What</a:t>
            </a:r>
            <a:r>
              <a:rPr lang="da-DK" sz="1400" dirty="0" smtClean="0"/>
              <a:t> </a:t>
            </a:r>
            <a:r>
              <a:rPr lang="da-DK" sz="1400" dirty="0" err="1" smtClean="0"/>
              <a:t>insights</a:t>
            </a:r>
            <a:r>
              <a:rPr lang="da-DK" sz="1400" dirty="0" smtClean="0"/>
              <a:t> from the business </a:t>
            </a:r>
            <a:r>
              <a:rPr lang="da-DK" sz="1400" dirty="0" err="1" smtClean="0"/>
              <a:t>analysis</a:t>
            </a:r>
            <a:r>
              <a:rPr lang="da-DK" sz="1400" dirty="0" smtClean="0"/>
              <a:t> did </a:t>
            </a:r>
            <a:r>
              <a:rPr lang="da-DK" sz="1400" dirty="0" err="1" smtClean="0"/>
              <a:t>you</a:t>
            </a:r>
            <a:r>
              <a:rPr lang="da-DK" sz="1400" dirty="0" smtClean="0"/>
              <a:t> </a:t>
            </a:r>
            <a:r>
              <a:rPr lang="da-DK" sz="1400" dirty="0" err="1" smtClean="0"/>
              <a:t>use</a:t>
            </a:r>
            <a:r>
              <a:rPr lang="da-DK" sz="1400" dirty="0" smtClean="0"/>
              <a:t> in the design? How did </a:t>
            </a:r>
            <a:r>
              <a:rPr lang="da-DK" sz="1400" dirty="0" err="1" smtClean="0"/>
              <a:t>they</a:t>
            </a:r>
            <a:r>
              <a:rPr lang="da-DK" sz="1400" dirty="0" smtClean="0"/>
              <a:t> </a:t>
            </a:r>
            <a:r>
              <a:rPr lang="da-DK" sz="1400" dirty="0" err="1" smtClean="0"/>
              <a:t>influence</a:t>
            </a:r>
            <a:r>
              <a:rPr lang="da-DK" sz="1400" dirty="0" smtClean="0"/>
              <a:t> the </a:t>
            </a:r>
            <a:r>
              <a:rPr lang="da-DK" sz="1400" dirty="0" err="1" smtClean="0"/>
              <a:t>result</a:t>
            </a:r>
            <a:r>
              <a:rPr lang="da-DK" sz="1400" dirty="0" smtClean="0"/>
              <a:t>?</a:t>
            </a:r>
            <a:endParaRPr lang="da-DK" sz="1400" dirty="0"/>
          </a:p>
        </p:txBody>
      </p:sp>
      <p:pic>
        <p:nvPicPr>
          <p:cNvPr id="9" name="Billede 8" descr="Skærmklip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49" y="352826"/>
            <a:ext cx="2732895" cy="1648771"/>
          </a:xfrm>
          <a:prstGeom prst="rect">
            <a:avLst/>
          </a:prstGeom>
        </p:spPr>
      </p:pic>
      <p:sp>
        <p:nvSpPr>
          <p:cNvPr id="10" name="Tekstfelt 9"/>
          <p:cNvSpPr txBox="1"/>
          <p:nvPr/>
        </p:nvSpPr>
        <p:spPr>
          <a:xfrm>
            <a:off x="2933990" y="2210639"/>
            <a:ext cx="2374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err="1" smtClean="0"/>
              <a:t>Pic</a:t>
            </a:r>
            <a:r>
              <a:rPr lang="da-DK" sz="800" dirty="0" smtClean="0"/>
              <a:t> source: http://www.hec.edu/Knowledge/Marketing/Marketing-Strategy/How-can-you-harness-insight-a-powerful-tool-for-innovation</a:t>
            </a:r>
            <a:endParaRPr lang="da-DK" sz="800" dirty="0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19863" y="2300811"/>
            <a:ext cx="2313991" cy="415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9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Hvilke indsigter fra forretningsanalysen brugte du i designet? Hvordan påvirker de resultatet?</a:t>
            </a:r>
            <a:r>
              <a:rPr kumimoji="0" lang="da-DK" altLang="da-DK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a-DK" altLang="da-DK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kstfelt 12"/>
          <p:cNvSpPr txBox="1"/>
          <p:nvPr/>
        </p:nvSpPr>
        <p:spPr>
          <a:xfrm>
            <a:off x="6158204" y="541176"/>
            <a:ext cx="22113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 smtClean="0"/>
              <a:t>What</a:t>
            </a:r>
            <a:r>
              <a:rPr lang="da-DK" dirty="0" smtClean="0"/>
              <a:t> did </a:t>
            </a:r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consider</a:t>
            </a:r>
            <a:r>
              <a:rPr lang="da-DK" dirty="0" smtClean="0"/>
              <a:t> the most </a:t>
            </a:r>
            <a:r>
              <a:rPr lang="da-DK" dirty="0" err="1" smtClean="0"/>
              <a:t>important</a:t>
            </a:r>
            <a:r>
              <a:rPr lang="da-DK" dirty="0" smtClean="0"/>
              <a:t> </a:t>
            </a:r>
            <a:r>
              <a:rPr lang="da-DK" dirty="0" err="1" smtClean="0"/>
              <a:t>insight</a:t>
            </a:r>
            <a:r>
              <a:rPr lang="da-DK" dirty="0" smtClean="0"/>
              <a:t> from the BMC? How did </a:t>
            </a:r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use</a:t>
            </a:r>
            <a:r>
              <a:rPr lang="da-DK" dirty="0" smtClean="0"/>
              <a:t> it?</a:t>
            </a:r>
            <a:endParaRPr lang="da-DK" dirty="0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6158203" y="2208478"/>
            <a:ext cx="1567543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Hvad fandt du var den vigtigste indsigt fra BMC? Hvordan brugte I den viden?</a:t>
            </a:r>
            <a:r>
              <a:rPr kumimoji="0" lang="da-DK" altLang="da-DK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a-DK" altLang="da-DK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Billede 15" descr="Skærmkli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261" y="279918"/>
            <a:ext cx="2769243" cy="1802160"/>
          </a:xfrm>
          <a:prstGeom prst="rect">
            <a:avLst/>
          </a:prstGeom>
        </p:spPr>
      </p:pic>
      <p:sp>
        <p:nvSpPr>
          <p:cNvPr id="17" name="Tekstfelt 16"/>
          <p:cNvSpPr txBox="1"/>
          <p:nvPr/>
        </p:nvSpPr>
        <p:spPr>
          <a:xfrm>
            <a:off x="8284608" y="2098001"/>
            <a:ext cx="2696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err="1" smtClean="0"/>
              <a:t>Pic</a:t>
            </a:r>
            <a:r>
              <a:rPr lang="da-DK" sz="800" dirty="0" smtClean="0"/>
              <a:t> source: https://www.google.dk/url?sa=i&amp;rct=j&amp;q=&amp;esrc=s&amp;source=images&amp;cd=&amp;ved=0ahUKEwjxxf6AopjXAhUQPVAKHaC1DPwQjhwIBQ&amp;url=https%3A%2F%2Fwww.probizservices.com%2Fthe-business-model-canvas-a-tool-for-success%2F&amp;psig=AOvVaw2A1IrV3TJsVOxj2W154PAq&amp;ust=1509450108266451</a:t>
            </a:r>
            <a:endParaRPr lang="da-DK" sz="800" dirty="0"/>
          </a:p>
        </p:txBody>
      </p:sp>
      <p:sp>
        <p:nvSpPr>
          <p:cNvPr id="18" name="Tekstfelt 17"/>
          <p:cNvSpPr txBox="1"/>
          <p:nvPr/>
        </p:nvSpPr>
        <p:spPr>
          <a:xfrm>
            <a:off x="214603" y="3810907"/>
            <a:ext cx="17914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 smtClean="0"/>
              <a:t>What</a:t>
            </a:r>
            <a:r>
              <a:rPr lang="da-DK" dirty="0" smtClean="0"/>
              <a:t> </a:t>
            </a:r>
            <a:r>
              <a:rPr lang="da-DK" dirty="0" err="1" smtClean="0"/>
              <a:t>was</a:t>
            </a:r>
            <a:r>
              <a:rPr lang="da-DK" dirty="0" smtClean="0"/>
              <a:t> </a:t>
            </a:r>
            <a:r>
              <a:rPr lang="da-DK" dirty="0" err="1" smtClean="0"/>
              <a:t>difficult</a:t>
            </a:r>
            <a:r>
              <a:rPr lang="da-DK" dirty="0" smtClean="0"/>
              <a:t> in </a:t>
            </a:r>
            <a:r>
              <a:rPr lang="da-DK" dirty="0" err="1" smtClean="0"/>
              <a:t>translating</a:t>
            </a:r>
            <a:r>
              <a:rPr lang="da-DK" dirty="0" smtClean="0"/>
              <a:t> </a:t>
            </a:r>
            <a:r>
              <a:rPr lang="da-DK" dirty="0" err="1" smtClean="0"/>
              <a:t>your</a:t>
            </a:r>
            <a:r>
              <a:rPr lang="da-DK" dirty="0" smtClean="0"/>
              <a:t> design </a:t>
            </a:r>
            <a:r>
              <a:rPr lang="da-DK" dirty="0" err="1" smtClean="0"/>
              <a:t>into</a:t>
            </a:r>
            <a:r>
              <a:rPr lang="da-DK" dirty="0" smtClean="0"/>
              <a:t> </a:t>
            </a:r>
            <a:r>
              <a:rPr lang="da-DK" dirty="0" err="1" smtClean="0"/>
              <a:t>code</a:t>
            </a:r>
            <a:r>
              <a:rPr lang="da-DK" dirty="0" smtClean="0"/>
              <a:t>? </a:t>
            </a:r>
            <a:r>
              <a:rPr lang="da-DK" dirty="0" err="1" smtClean="0"/>
              <a:t>Why</a:t>
            </a:r>
            <a:r>
              <a:rPr lang="da-DK" dirty="0" smtClean="0"/>
              <a:t>?</a:t>
            </a:r>
            <a:endParaRPr lang="da-DK" dirty="0"/>
          </a:p>
        </p:txBody>
      </p:sp>
      <p:sp>
        <p:nvSpPr>
          <p:cNvPr id="19" name="Tekstfelt 18"/>
          <p:cNvSpPr txBox="1"/>
          <p:nvPr/>
        </p:nvSpPr>
        <p:spPr>
          <a:xfrm>
            <a:off x="319863" y="5407905"/>
            <a:ext cx="19687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900" dirty="0" smtClean="0"/>
              <a:t/>
            </a:r>
            <a:br>
              <a:rPr lang="da-DK" sz="900" dirty="0" smtClean="0"/>
            </a:br>
            <a:r>
              <a:rPr lang="da-DK" sz="900" dirty="0"/>
              <a:t>Hvad var </a:t>
            </a:r>
            <a:r>
              <a:rPr lang="da-DK" sz="900" dirty="0" smtClean="0"/>
              <a:t>svært ved </a:t>
            </a:r>
            <a:r>
              <a:rPr lang="da-DK" sz="900" dirty="0"/>
              <a:t>at oversætte </a:t>
            </a:r>
            <a:r>
              <a:rPr lang="da-DK" sz="900" dirty="0" smtClean="0"/>
              <a:t>jeres </a:t>
            </a:r>
            <a:r>
              <a:rPr lang="da-DK" sz="900" dirty="0"/>
              <a:t>design til kode</a:t>
            </a:r>
            <a:r>
              <a:rPr lang="da-DK" sz="900" dirty="0" smtClean="0"/>
              <a:t>? Hvorfor?</a:t>
            </a:r>
            <a:endParaRPr lang="da-DK" sz="900" dirty="0"/>
          </a:p>
        </p:txBody>
      </p:sp>
      <p:pic>
        <p:nvPicPr>
          <p:cNvPr id="20" name="Billede 19" descr="Skærmkli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45" y="3557869"/>
            <a:ext cx="3468799" cy="1054925"/>
          </a:xfrm>
          <a:prstGeom prst="rect">
            <a:avLst/>
          </a:prstGeom>
        </p:spPr>
      </p:pic>
      <p:sp>
        <p:nvSpPr>
          <p:cNvPr id="21" name="Tekstfelt 20"/>
          <p:cNvSpPr txBox="1"/>
          <p:nvPr/>
        </p:nvSpPr>
        <p:spPr>
          <a:xfrm>
            <a:off x="3125904" y="5831632"/>
            <a:ext cx="2564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err="1" smtClean="0"/>
              <a:t>Pic</a:t>
            </a:r>
            <a:r>
              <a:rPr lang="da-DK" sz="800" dirty="0" smtClean="0"/>
              <a:t> source: http://www.teq.com/teq-news/lost-translation-check-improved-google-translate/</a:t>
            </a:r>
            <a:endParaRPr lang="da-DK" sz="800" dirty="0"/>
          </a:p>
        </p:txBody>
      </p:sp>
      <p:sp>
        <p:nvSpPr>
          <p:cNvPr id="22" name="Tekstfelt 21"/>
          <p:cNvSpPr txBox="1"/>
          <p:nvPr/>
        </p:nvSpPr>
        <p:spPr>
          <a:xfrm>
            <a:off x="6158203" y="3810907"/>
            <a:ext cx="2164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How did </a:t>
            </a:r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create</a:t>
            </a:r>
            <a:r>
              <a:rPr lang="da-DK" dirty="0" smtClean="0"/>
              <a:t> </a:t>
            </a:r>
            <a:r>
              <a:rPr lang="da-DK" dirty="0" err="1" smtClean="0"/>
              <a:t>your</a:t>
            </a:r>
            <a:r>
              <a:rPr lang="da-DK" dirty="0" smtClean="0"/>
              <a:t> </a:t>
            </a:r>
            <a:r>
              <a:rPr lang="da-DK" dirty="0" err="1" smtClean="0"/>
              <a:t>personas</a:t>
            </a:r>
            <a:r>
              <a:rPr lang="da-DK" dirty="0" smtClean="0"/>
              <a:t>? How did </a:t>
            </a:r>
            <a:r>
              <a:rPr lang="da-DK" dirty="0" err="1" smtClean="0"/>
              <a:t>you</a:t>
            </a:r>
            <a:r>
              <a:rPr lang="da-DK" dirty="0" smtClean="0"/>
              <a:t> go from data to an </a:t>
            </a:r>
            <a:r>
              <a:rPr lang="da-DK" dirty="0" err="1" smtClean="0"/>
              <a:t>actual</a:t>
            </a:r>
            <a:r>
              <a:rPr lang="da-DK" dirty="0" smtClean="0"/>
              <a:t> persona?</a:t>
            </a:r>
            <a:endParaRPr lang="da-DK" dirty="0"/>
          </a:p>
        </p:txBody>
      </p:sp>
      <p:sp>
        <p:nvSpPr>
          <p:cNvPr id="23" name="Tekstfelt 22"/>
          <p:cNvSpPr txBox="1"/>
          <p:nvPr/>
        </p:nvSpPr>
        <p:spPr>
          <a:xfrm>
            <a:off x="6158203" y="5288235"/>
            <a:ext cx="24523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900" dirty="0" smtClean="0"/>
              <a:t/>
            </a:r>
            <a:br>
              <a:rPr lang="da-DK" sz="900" dirty="0" smtClean="0"/>
            </a:br>
            <a:r>
              <a:rPr lang="da-DK" sz="900" dirty="0"/>
              <a:t>Hvordan har </a:t>
            </a:r>
            <a:r>
              <a:rPr lang="da-DK" sz="900" dirty="0" smtClean="0"/>
              <a:t>I </a:t>
            </a:r>
            <a:r>
              <a:rPr lang="da-DK" sz="900" dirty="0"/>
              <a:t>skabt </a:t>
            </a:r>
            <a:r>
              <a:rPr lang="da-DK" sz="900" dirty="0" smtClean="0"/>
              <a:t>jeres </a:t>
            </a:r>
            <a:r>
              <a:rPr lang="da-DK" sz="900" dirty="0" err="1"/>
              <a:t>personas</a:t>
            </a:r>
            <a:r>
              <a:rPr lang="da-DK" sz="900" dirty="0"/>
              <a:t>? Hvordan gik </a:t>
            </a:r>
            <a:r>
              <a:rPr lang="da-DK" sz="900" dirty="0" smtClean="0"/>
              <a:t>I </a:t>
            </a:r>
            <a:r>
              <a:rPr lang="da-DK" sz="900" dirty="0"/>
              <a:t>fra data til en faktisk </a:t>
            </a:r>
            <a:r>
              <a:rPr lang="da-DK" sz="900" dirty="0" smtClean="0"/>
              <a:t>persona?</a:t>
            </a:r>
            <a:endParaRPr lang="da-DK" sz="900" dirty="0"/>
          </a:p>
        </p:txBody>
      </p:sp>
      <p:pic>
        <p:nvPicPr>
          <p:cNvPr id="24" name="Billede 23" descr="Skærmkli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767" y="3577899"/>
            <a:ext cx="2234241" cy="2218167"/>
          </a:xfrm>
          <a:prstGeom prst="rect">
            <a:avLst/>
          </a:prstGeom>
        </p:spPr>
      </p:pic>
      <p:sp>
        <p:nvSpPr>
          <p:cNvPr id="25" name="Tekstfelt 24"/>
          <p:cNvSpPr txBox="1"/>
          <p:nvPr/>
        </p:nvSpPr>
        <p:spPr>
          <a:xfrm>
            <a:off x="8610600" y="5831632"/>
            <a:ext cx="2598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err="1" smtClean="0"/>
              <a:t>Pic</a:t>
            </a:r>
            <a:r>
              <a:rPr lang="da-DK" sz="800" dirty="0" smtClean="0"/>
              <a:t> source: https://www.optimizeroi.com/en/what-is-a-persona-and-how-to-create-one/</a:t>
            </a:r>
            <a:endParaRPr lang="da-DK" sz="800" dirty="0"/>
          </a:p>
        </p:txBody>
      </p:sp>
    </p:spTree>
    <p:extLst>
      <p:ext uri="{BB962C8B-B14F-4D97-AF65-F5344CB8AC3E}">
        <p14:creationId xmlns:p14="http://schemas.microsoft.com/office/powerpoint/2010/main" val="386545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214604" y="279918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/>
          <p:cNvSpPr/>
          <p:nvPr/>
        </p:nvSpPr>
        <p:spPr>
          <a:xfrm>
            <a:off x="214603" y="3511420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/>
          <p:cNvSpPr/>
          <p:nvPr/>
        </p:nvSpPr>
        <p:spPr>
          <a:xfrm>
            <a:off x="6012025" y="279918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ktangel 6"/>
          <p:cNvSpPr/>
          <p:nvPr/>
        </p:nvSpPr>
        <p:spPr>
          <a:xfrm>
            <a:off x="6012025" y="3511419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ekstfelt 1"/>
          <p:cNvSpPr txBox="1"/>
          <p:nvPr/>
        </p:nvSpPr>
        <p:spPr>
          <a:xfrm>
            <a:off x="335902" y="587829"/>
            <a:ext cx="2332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How </a:t>
            </a:r>
            <a:r>
              <a:rPr lang="da-DK" dirty="0" err="1" smtClean="0"/>
              <a:t>can</a:t>
            </a:r>
            <a:r>
              <a:rPr lang="da-DK" dirty="0" smtClean="0"/>
              <a:t> </a:t>
            </a:r>
            <a:r>
              <a:rPr lang="da-DK" dirty="0" err="1" smtClean="0"/>
              <a:t>we</a:t>
            </a:r>
            <a:r>
              <a:rPr lang="da-DK" dirty="0" smtClean="0"/>
              <a:t> </a:t>
            </a:r>
            <a:r>
              <a:rPr lang="da-DK" dirty="0" err="1" smtClean="0"/>
              <a:t>see</a:t>
            </a:r>
            <a:r>
              <a:rPr lang="da-DK" dirty="0" smtClean="0"/>
              <a:t> </a:t>
            </a:r>
            <a:r>
              <a:rPr lang="da-DK" dirty="0" err="1" smtClean="0"/>
              <a:t>your</a:t>
            </a:r>
            <a:r>
              <a:rPr lang="da-DK" dirty="0" smtClean="0"/>
              <a:t> persona(s) in </a:t>
            </a:r>
            <a:r>
              <a:rPr lang="da-DK" dirty="0" err="1" smtClean="0"/>
              <a:t>your</a:t>
            </a:r>
            <a:r>
              <a:rPr lang="da-DK" dirty="0" smtClean="0"/>
              <a:t> design? Give </a:t>
            </a:r>
            <a:r>
              <a:rPr lang="da-DK" dirty="0" err="1" smtClean="0"/>
              <a:t>concrete</a:t>
            </a:r>
            <a:r>
              <a:rPr lang="da-DK" dirty="0" smtClean="0"/>
              <a:t> </a:t>
            </a:r>
            <a:r>
              <a:rPr lang="da-DK" dirty="0" err="1" smtClean="0"/>
              <a:t>examples</a:t>
            </a:r>
            <a:r>
              <a:rPr lang="da-DK" dirty="0" smtClean="0"/>
              <a:t>.</a:t>
            </a:r>
            <a:endParaRPr lang="da-DK" dirty="0"/>
          </a:p>
        </p:txBody>
      </p:sp>
      <p:sp>
        <p:nvSpPr>
          <p:cNvPr id="3" name="Tekstfelt 2"/>
          <p:cNvSpPr txBox="1"/>
          <p:nvPr/>
        </p:nvSpPr>
        <p:spPr>
          <a:xfrm>
            <a:off x="830424" y="4081933"/>
            <a:ext cx="445899" cy="802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35902" y="2018122"/>
            <a:ext cx="2500604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Hvordan kan vi se din persona(er) i jeres design? Giv konkrete eksempler.</a:t>
            </a:r>
            <a:r>
              <a:rPr kumimoji="0" lang="da-DK" altLang="da-DK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a-DK" altLang="da-DK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Billede 8" descr="Skærmklip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257" y="587829"/>
            <a:ext cx="2361796" cy="1091847"/>
          </a:xfrm>
          <a:prstGeom prst="rect">
            <a:avLst/>
          </a:prstGeom>
        </p:spPr>
      </p:pic>
      <p:sp>
        <p:nvSpPr>
          <p:cNvPr id="10" name="Tekstfelt 9"/>
          <p:cNvSpPr txBox="1"/>
          <p:nvPr/>
        </p:nvSpPr>
        <p:spPr>
          <a:xfrm>
            <a:off x="3079102" y="2369976"/>
            <a:ext cx="2155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err="1" smtClean="0"/>
              <a:t>Pic</a:t>
            </a:r>
            <a:r>
              <a:rPr lang="da-DK" sz="800" dirty="0" smtClean="0"/>
              <a:t> source: https://seopressor.com/blog/how-to-create-buyer-persona/</a:t>
            </a:r>
            <a:endParaRPr lang="da-DK" sz="800" dirty="0"/>
          </a:p>
        </p:txBody>
      </p:sp>
      <p:sp>
        <p:nvSpPr>
          <p:cNvPr id="11" name="Tekstfelt 10"/>
          <p:cNvSpPr txBox="1"/>
          <p:nvPr/>
        </p:nvSpPr>
        <p:spPr>
          <a:xfrm>
            <a:off x="6195527" y="587829"/>
            <a:ext cx="2911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How </a:t>
            </a:r>
            <a:r>
              <a:rPr lang="da-DK" dirty="0" err="1" smtClean="0"/>
              <a:t>can</a:t>
            </a:r>
            <a:r>
              <a:rPr lang="da-DK" dirty="0" smtClean="0"/>
              <a:t> </a:t>
            </a:r>
            <a:r>
              <a:rPr lang="da-DK" dirty="0" err="1" smtClean="0"/>
              <a:t>we</a:t>
            </a:r>
            <a:r>
              <a:rPr lang="da-DK" dirty="0" smtClean="0"/>
              <a:t> </a:t>
            </a:r>
            <a:r>
              <a:rPr lang="da-DK" dirty="0" err="1" smtClean="0"/>
              <a:t>see</a:t>
            </a:r>
            <a:r>
              <a:rPr lang="da-DK" dirty="0" smtClean="0"/>
              <a:t> </a:t>
            </a:r>
            <a:r>
              <a:rPr lang="da-DK" dirty="0" err="1" smtClean="0"/>
              <a:t>your</a:t>
            </a:r>
            <a:r>
              <a:rPr lang="da-DK" dirty="0" smtClean="0"/>
              <a:t> persona(s) in </a:t>
            </a:r>
            <a:r>
              <a:rPr lang="da-DK" dirty="0" err="1" smtClean="0"/>
              <a:t>your</a:t>
            </a:r>
            <a:r>
              <a:rPr lang="da-DK" dirty="0" smtClean="0"/>
              <a:t> </a:t>
            </a:r>
            <a:r>
              <a:rPr lang="da-DK" dirty="0" err="1" smtClean="0"/>
              <a:t>functionalities</a:t>
            </a:r>
            <a:r>
              <a:rPr lang="da-DK" dirty="0" smtClean="0"/>
              <a:t>? Give </a:t>
            </a:r>
            <a:r>
              <a:rPr lang="da-DK" dirty="0" err="1" smtClean="0"/>
              <a:t>concrete</a:t>
            </a:r>
            <a:r>
              <a:rPr lang="da-DK" dirty="0" smtClean="0"/>
              <a:t> </a:t>
            </a:r>
            <a:r>
              <a:rPr lang="da-DK" dirty="0" err="1" smtClean="0"/>
              <a:t>examples</a:t>
            </a:r>
            <a:r>
              <a:rPr lang="da-DK" dirty="0" smtClean="0"/>
              <a:t>.</a:t>
            </a:r>
            <a:endParaRPr lang="da-DK" dirty="0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6195527" y="1985255"/>
            <a:ext cx="2500604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Hvordan kan vi se din persona(er) i jeres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funktionaliteter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? Giv konkrete eksempler.</a:t>
            </a:r>
            <a:r>
              <a:rPr kumimoji="0" lang="da-DK" altLang="da-DK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a-DK" altLang="da-DK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Billede 12" descr="Skærmkli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180" y="419878"/>
            <a:ext cx="1733398" cy="1679510"/>
          </a:xfrm>
          <a:prstGeom prst="rect">
            <a:avLst/>
          </a:prstGeom>
        </p:spPr>
      </p:pic>
      <p:sp>
        <p:nvSpPr>
          <p:cNvPr id="14" name="Tekstfelt 13"/>
          <p:cNvSpPr txBox="1"/>
          <p:nvPr/>
        </p:nvSpPr>
        <p:spPr>
          <a:xfrm>
            <a:off x="9013371" y="2262254"/>
            <a:ext cx="1875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err="1" smtClean="0"/>
              <a:t>Pic</a:t>
            </a:r>
            <a:r>
              <a:rPr lang="da-DK" sz="800" dirty="0" smtClean="0"/>
              <a:t> source: https://dk.linkedin.com/pulse/den-store-guide-til-udvikling-af-personas-uffe-lyngaae</a:t>
            </a:r>
            <a:endParaRPr lang="da-DK" sz="800" dirty="0"/>
          </a:p>
        </p:txBody>
      </p:sp>
      <p:sp>
        <p:nvSpPr>
          <p:cNvPr id="15" name="Tekstfelt 14"/>
          <p:cNvSpPr txBox="1"/>
          <p:nvPr/>
        </p:nvSpPr>
        <p:spPr>
          <a:xfrm>
            <a:off x="419878" y="3881535"/>
            <a:ext cx="2659224" cy="146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/>
          </a:p>
        </p:txBody>
      </p:sp>
      <p:sp>
        <p:nvSpPr>
          <p:cNvPr id="17" name="Tekstfelt 16"/>
          <p:cNvSpPr txBox="1"/>
          <p:nvPr/>
        </p:nvSpPr>
        <p:spPr>
          <a:xfrm>
            <a:off x="396551" y="3983176"/>
            <a:ext cx="2565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/>
              <a:t>Beskriv sammenhængen mellem </a:t>
            </a:r>
            <a:r>
              <a:rPr lang="da-DK" sz="1200" dirty="0" smtClean="0"/>
              <a:t>Tone of Voice og </a:t>
            </a:r>
            <a:r>
              <a:rPr lang="da-DK" sz="1200" dirty="0" err="1" smtClean="0"/>
              <a:t>content</a:t>
            </a:r>
            <a:endParaRPr lang="da-DK" sz="1200" dirty="0"/>
          </a:p>
          <a:p>
            <a:endParaRPr lang="da-DK" sz="1200" dirty="0"/>
          </a:p>
        </p:txBody>
      </p:sp>
      <p:pic>
        <p:nvPicPr>
          <p:cNvPr id="18" name="Billede 17" descr="Skærmkli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180" y="3656517"/>
            <a:ext cx="2173214" cy="1096602"/>
          </a:xfrm>
          <a:prstGeom prst="rect">
            <a:avLst/>
          </a:prstGeom>
        </p:spPr>
      </p:pic>
      <p:sp>
        <p:nvSpPr>
          <p:cNvPr id="19" name="Tekstfelt 18"/>
          <p:cNvSpPr txBox="1"/>
          <p:nvPr/>
        </p:nvSpPr>
        <p:spPr>
          <a:xfrm>
            <a:off x="3079102" y="4884366"/>
            <a:ext cx="2155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err="1" smtClean="0"/>
              <a:t>Pic</a:t>
            </a:r>
            <a:r>
              <a:rPr lang="da-DK" sz="800" dirty="0"/>
              <a:t> source: https://www.edelman.com/insights/intellectual-property/employee-engagement-connections-index/</a:t>
            </a:r>
          </a:p>
        </p:txBody>
      </p:sp>
      <p:sp>
        <p:nvSpPr>
          <p:cNvPr id="20" name="Tekstfelt 19"/>
          <p:cNvSpPr txBox="1"/>
          <p:nvPr/>
        </p:nvSpPr>
        <p:spPr>
          <a:xfrm>
            <a:off x="6260841" y="5518857"/>
            <a:ext cx="16981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Hvordan byggede I jeres HTML - baseret på hvad?</a:t>
            </a:r>
          </a:p>
          <a:p>
            <a:endParaRPr lang="da-DK" sz="1100" dirty="0"/>
          </a:p>
        </p:txBody>
      </p:sp>
      <p:sp>
        <p:nvSpPr>
          <p:cNvPr id="21" name="Tekstfelt 20"/>
          <p:cNvSpPr txBox="1"/>
          <p:nvPr/>
        </p:nvSpPr>
        <p:spPr>
          <a:xfrm>
            <a:off x="6046646" y="3743153"/>
            <a:ext cx="2220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did you build your HTML  - based on what?</a:t>
            </a:r>
            <a:endParaRPr lang="da-DK" dirty="0"/>
          </a:p>
        </p:txBody>
      </p:sp>
      <p:pic>
        <p:nvPicPr>
          <p:cNvPr id="22" name="Billede 21" descr="Skærmkli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331" y="3660973"/>
            <a:ext cx="2724114" cy="1581200"/>
          </a:xfrm>
          <a:prstGeom prst="rect">
            <a:avLst/>
          </a:prstGeom>
        </p:spPr>
      </p:pic>
      <p:sp>
        <p:nvSpPr>
          <p:cNvPr id="23" name="Tekstfelt 22"/>
          <p:cNvSpPr txBox="1"/>
          <p:nvPr/>
        </p:nvSpPr>
        <p:spPr>
          <a:xfrm>
            <a:off x="8610600" y="5401920"/>
            <a:ext cx="2138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err="1" smtClean="0"/>
              <a:t>Pic</a:t>
            </a:r>
            <a:r>
              <a:rPr lang="da-DK" sz="800" dirty="0"/>
              <a:t> source: https://www.udemy.com/build-website-scratch/</a:t>
            </a:r>
          </a:p>
        </p:txBody>
      </p:sp>
    </p:spTree>
    <p:extLst>
      <p:ext uri="{BB962C8B-B14F-4D97-AF65-F5344CB8AC3E}">
        <p14:creationId xmlns:p14="http://schemas.microsoft.com/office/powerpoint/2010/main" val="86415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214604" y="279918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/>
          <p:cNvSpPr/>
          <p:nvPr/>
        </p:nvSpPr>
        <p:spPr>
          <a:xfrm>
            <a:off x="214603" y="3511420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/>
          <p:cNvSpPr/>
          <p:nvPr/>
        </p:nvSpPr>
        <p:spPr>
          <a:xfrm>
            <a:off x="6012025" y="279918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ktangel 6"/>
          <p:cNvSpPr/>
          <p:nvPr/>
        </p:nvSpPr>
        <p:spPr>
          <a:xfrm>
            <a:off x="6012025" y="3511419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Rektangel 1"/>
          <p:cNvSpPr/>
          <p:nvPr/>
        </p:nvSpPr>
        <p:spPr>
          <a:xfrm>
            <a:off x="214603" y="2348595"/>
            <a:ext cx="2006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a-DK" sz="1200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Hvordan byggede I jeres CSS  - baseret på hvad?</a:t>
            </a:r>
            <a:endParaRPr lang="da-DK" sz="12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" name="Rektangel 2"/>
          <p:cNvSpPr/>
          <p:nvPr/>
        </p:nvSpPr>
        <p:spPr>
          <a:xfrm>
            <a:off x="214604" y="760259"/>
            <a:ext cx="22766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How did you build your CSS  - based on what?</a:t>
            </a:r>
            <a:endParaRPr lang="da-DK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8" name="Billede 7" descr="Skærmkli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509" y="671804"/>
            <a:ext cx="3027647" cy="1618152"/>
          </a:xfrm>
          <a:prstGeom prst="rect">
            <a:avLst/>
          </a:prstGeom>
        </p:spPr>
      </p:pic>
      <p:sp>
        <p:nvSpPr>
          <p:cNvPr id="9" name="Tekstfelt 8"/>
          <p:cNvSpPr txBox="1"/>
          <p:nvPr/>
        </p:nvSpPr>
        <p:spPr>
          <a:xfrm>
            <a:off x="2379306" y="2348595"/>
            <a:ext cx="268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err="1" smtClean="0"/>
              <a:t>Pic</a:t>
            </a:r>
            <a:r>
              <a:rPr lang="da-DK" sz="800" dirty="0"/>
              <a:t> source: https://learning.linkedin.com/blog/tech-tips/5-great-reasons-to-learn-a-little-css</a:t>
            </a:r>
          </a:p>
        </p:txBody>
      </p:sp>
      <p:sp>
        <p:nvSpPr>
          <p:cNvPr id="10" name="Rektangel 9"/>
          <p:cNvSpPr/>
          <p:nvPr/>
        </p:nvSpPr>
        <p:spPr>
          <a:xfrm>
            <a:off x="6012025" y="2671760"/>
            <a:ext cx="35440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da-DK" sz="120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Hvordan byggede I jeres Javascript  - baseret på hvad?</a:t>
            </a:r>
            <a:endParaRPr lang="da-DK" sz="12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6197967" y="718857"/>
            <a:ext cx="24041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How did you build your </a:t>
            </a:r>
            <a:r>
              <a:rPr lang="en-US" dirty="0" err="1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Javascript</a:t>
            </a:r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 - based on what?</a:t>
            </a:r>
            <a:endParaRPr lang="da-DK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2" name="Billede 11" descr="Skærmkli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312" y="1334599"/>
            <a:ext cx="2397413" cy="1013996"/>
          </a:xfrm>
          <a:prstGeom prst="rect">
            <a:avLst/>
          </a:prstGeom>
        </p:spPr>
      </p:pic>
      <p:sp>
        <p:nvSpPr>
          <p:cNvPr id="14" name="Rektangel 13"/>
          <p:cNvSpPr/>
          <p:nvPr/>
        </p:nvSpPr>
        <p:spPr>
          <a:xfrm>
            <a:off x="214603" y="4157183"/>
            <a:ext cx="23792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What problems occurred while coding? 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How did you solve them?</a:t>
            </a:r>
            <a:endParaRPr lang="da-DK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5" name="Billede 14" descr="Skærmkli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17" y="4008988"/>
            <a:ext cx="2594671" cy="1421428"/>
          </a:xfrm>
          <a:prstGeom prst="rect">
            <a:avLst/>
          </a:prstGeom>
        </p:spPr>
      </p:pic>
      <p:sp>
        <p:nvSpPr>
          <p:cNvPr id="16" name="Tekstfelt 15"/>
          <p:cNvSpPr txBox="1"/>
          <p:nvPr/>
        </p:nvSpPr>
        <p:spPr>
          <a:xfrm>
            <a:off x="6317042" y="5218931"/>
            <a:ext cx="2134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/>
              <a:t>Hvilke designløsninger har I lavet for at imødekomme </a:t>
            </a:r>
            <a:r>
              <a:rPr lang="da-DK" sz="1200" dirty="0" err="1" smtClean="0"/>
              <a:t>user</a:t>
            </a:r>
            <a:r>
              <a:rPr lang="da-DK" sz="1200" dirty="0" smtClean="0"/>
              <a:t> </a:t>
            </a:r>
            <a:r>
              <a:rPr lang="da-DK" sz="1200" dirty="0" err="1" smtClean="0"/>
              <a:t>needs</a:t>
            </a:r>
            <a:r>
              <a:rPr lang="da-DK" sz="1200" dirty="0" smtClean="0"/>
              <a:t>?</a:t>
            </a:r>
            <a:endParaRPr lang="da-DK" sz="1200" dirty="0"/>
          </a:p>
          <a:p>
            <a:endParaRPr lang="da-DK" sz="1200" dirty="0"/>
          </a:p>
        </p:txBody>
      </p:sp>
      <p:sp>
        <p:nvSpPr>
          <p:cNvPr id="17" name="Tekstfelt 16"/>
          <p:cNvSpPr txBox="1"/>
          <p:nvPr/>
        </p:nvSpPr>
        <p:spPr>
          <a:xfrm>
            <a:off x="6317042" y="3788229"/>
            <a:ext cx="2134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 smtClean="0"/>
              <a:t>Which</a:t>
            </a:r>
            <a:r>
              <a:rPr lang="da-DK" dirty="0" smtClean="0"/>
              <a:t> design solutions did </a:t>
            </a:r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make</a:t>
            </a:r>
            <a:r>
              <a:rPr lang="da-DK" dirty="0" smtClean="0"/>
              <a:t> to </a:t>
            </a:r>
            <a:r>
              <a:rPr lang="da-DK" dirty="0" err="1" smtClean="0"/>
              <a:t>fulfill</a:t>
            </a:r>
            <a:r>
              <a:rPr lang="da-DK" dirty="0" smtClean="0"/>
              <a:t> </a:t>
            </a:r>
            <a:r>
              <a:rPr lang="da-DK" dirty="0" err="1" smtClean="0"/>
              <a:t>user</a:t>
            </a:r>
            <a:r>
              <a:rPr lang="da-DK" dirty="0" smtClean="0"/>
              <a:t> </a:t>
            </a:r>
            <a:r>
              <a:rPr lang="da-DK" dirty="0" err="1" smtClean="0"/>
              <a:t>needs</a:t>
            </a:r>
            <a:r>
              <a:rPr lang="da-DK" dirty="0" smtClean="0"/>
              <a:t>?</a:t>
            </a:r>
            <a:endParaRPr lang="da-DK" dirty="0"/>
          </a:p>
        </p:txBody>
      </p:sp>
      <p:pic>
        <p:nvPicPr>
          <p:cNvPr id="18" name="Billede 17" descr="Skærmkli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578" y="3536569"/>
            <a:ext cx="1570649" cy="2097860"/>
          </a:xfrm>
          <a:prstGeom prst="rect">
            <a:avLst/>
          </a:prstGeom>
        </p:spPr>
      </p:pic>
      <p:sp>
        <p:nvSpPr>
          <p:cNvPr id="19" name="Tekstfelt 18"/>
          <p:cNvSpPr txBox="1"/>
          <p:nvPr/>
        </p:nvSpPr>
        <p:spPr>
          <a:xfrm>
            <a:off x="9106678" y="5318449"/>
            <a:ext cx="1651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err="1" smtClean="0"/>
              <a:t>Pic</a:t>
            </a:r>
            <a:r>
              <a:rPr lang="da-DK" sz="800" dirty="0"/>
              <a:t> source: https://experience.sap.com/basics/design-ux-ui-difference/</a:t>
            </a:r>
          </a:p>
        </p:txBody>
      </p:sp>
    </p:spTree>
    <p:extLst>
      <p:ext uri="{BB962C8B-B14F-4D97-AF65-F5344CB8AC3E}">
        <p14:creationId xmlns:p14="http://schemas.microsoft.com/office/powerpoint/2010/main" val="27919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214604" y="279918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/>
          <p:cNvSpPr/>
          <p:nvPr/>
        </p:nvSpPr>
        <p:spPr>
          <a:xfrm>
            <a:off x="214603" y="3511420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/>
          <p:cNvSpPr/>
          <p:nvPr/>
        </p:nvSpPr>
        <p:spPr>
          <a:xfrm>
            <a:off x="6012025" y="279918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ktangel 6"/>
          <p:cNvSpPr/>
          <p:nvPr/>
        </p:nvSpPr>
        <p:spPr>
          <a:xfrm>
            <a:off x="6012025" y="3511419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Rektangel 1"/>
          <p:cNvSpPr/>
          <p:nvPr/>
        </p:nvSpPr>
        <p:spPr>
          <a:xfrm>
            <a:off x="304800" y="2344424"/>
            <a:ext cx="26250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Hvilke designløsninger har I lavet for at imødekomme business </a:t>
            </a:r>
            <a:r>
              <a:rPr lang="da-DK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goals</a:t>
            </a:r>
            <a:endParaRPr lang="da-DK" sz="1200" dirty="0"/>
          </a:p>
        </p:txBody>
      </p:sp>
      <p:sp>
        <p:nvSpPr>
          <p:cNvPr id="8" name="Tekstfelt 7"/>
          <p:cNvSpPr txBox="1"/>
          <p:nvPr/>
        </p:nvSpPr>
        <p:spPr>
          <a:xfrm>
            <a:off x="550171" y="712007"/>
            <a:ext cx="2134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 smtClean="0"/>
              <a:t>Which</a:t>
            </a:r>
            <a:r>
              <a:rPr lang="da-DK" dirty="0" smtClean="0"/>
              <a:t> design solutions did </a:t>
            </a:r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make</a:t>
            </a:r>
            <a:r>
              <a:rPr lang="da-DK" dirty="0" smtClean="0"/>
              <a:t> to </a:t>
            </a:r>
            <a:r>
              <a:rPr lang="da-DK" dirty="0" err="1" smtClean="0"/>
              <a:t>fulfill</a:t>
            </a:r>
            <a:r>
              <a:rPr lang="da-DK" dirty="0" smtClean="0"/>
              <a:t> business  </a:t>
            </a:r>
            <a:r>
              <a:rPr lang="da-DK" dirty="0" err="1" smtClean="0"/>
              <a:t>goals</a:t>
            </a:r>
            <a:r>
              <a:rPr lang="da-DK" dirty="0" smtClean="0"/>
              <a:t>?</a:t>
            </a:r>
            <a:endParaRPr lang="da-DK" dirty="0"/>
          </a:p>
        </p:txBody>
      </p:sp>
      <p:pic>
        <p:nvPicPr>
          <p:cNvPr id="3" name="Billede 2" descr="Skærmklip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178" y="712007"/>
            <a:ext cx="2139945" cy="1085380"/>
          </a:xfrm>
          <a:prstGeom prst="rect">
            <a:avLst/>
          </a:prstGeom>
        </p:spPr>
      </p:pic>
      <p:sp>
        <p:nvSpPr>
          <p:cNvPr id="9" name="Tekstfelt 8"/>
          <p:cNvSpPr txBox="1"/>
          <p:nvPr/>
        </p:nvSpPr>
        <p:spPr>
          <a:xfrm>
            <a:off x="2813178" y="2071396"/>
            <a:ext cx="2290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err="1" smtClean="0"/>
              <a:t>Pic</a:t>
            </a:r>
            <a:r>
              <a:rPr lang="da-DK" sz="800" dirty="0"/>
              <a:t> source http://www.wecooperate.net/setting-business-goals</a:t>
            </a:r>
          </a:p>
        </p:txBody>
      </p:sp>
      <p:sp>
        <p:nvSpPr>
          <p:cNvPr id="10" name="Rektangel 9"/>
          <p:cNvSpPr/>
          <p:nvPr/>
        </p:nvSpPr>
        <p:spPr>
          <a:xfrm>
            <a:off x="6142602" y="2448806"/>
            <a:ext cx="2413570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Hvordan har I brugt gestalt </a:t>
            </a:r>
            <a:r>
              <a:rPr lang="da-DK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lovene? Og hvad er formålet med dem?</a:t>
            </a:r>
            <a:endParaRPr lang="da-DK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kstfelt 10"/>
          <p:cNvSpPr txBox="1"/>
          <p:nvPr/>
        </p:nvSpPr>
        <p:spPr>
          <a:xfrm>
            <a:off x="6186196" y="417481"/>
            <a:ext cx="1516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How did </a:t>
            </a:r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use</a:t>
            </a:r>
            <a:r>
              <a:rPr lang="da-DK" dirty="0" smtClean="0"/>
              <a:t> the gestalt </a:t>
            </a:r>
            <a:r>
              <a:rPr lang="da-DK" dirty="0" err="1" smtClean="0"/>
              <a:t>laws</a:t>
            </a:r>
            <a:r>
              <a:rPr lang="da-DK" dirty="0" smtClean="0"/>
              <a:t>? </a:t>
            </a:r>
            <a:r>
              <a:rPr lang="da-DK" dirty="0" err="1" smtClean="0"/>
              <a:t>What</a:t>
            </a:r>
            <a:r>
              <a:rPr lang="da-DK" dirty="0" smtClean="0"/>
              <a:t> is the purpose of the gestalt </a:t>
            </a:r>
            <a:r>
              <a:rPr lang="da-DK" dirty="0" err="1" smtClean="0"/>
              <a:t>laws</a:t>
            </a:r>
            <a:endParaRPr lang="da-DK" dirty="0"/>
          </a:p>
        </p:txBody>
      </p:sp>
      <p:pic>
        <p:nvPicPr>
          <p:cNvPr id="12" name="Billede 11" descr="Skærmkli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19" y="941567"/>
            <a:ext cx="3311854" cy="1299106"/>
          </a:xfrm>
          <a:prstGeom prst="rect">
            <a:avLst/>
          </a:prstGeom>
        </p:spPr>
      </p:pic>
      <p:sp>
        <p:nvSpPr>
          <p:cNvPr id="13" name="Tekstfelt 12"/>
          <p:cNvSpPr txBox="1"/>
          <p:nvPr/>
        </p:nvSpPr>
        <p:spPr>
          <a:xfrm>
            <a:off x="8864082" y="2575256"/>
            <a:ext cx="2150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err="1" smtClean="0"/>
              <a:t>Pic</a:t>
            </a:r>
            <a:r>
              <a:rPr lang="da-DK" sz="800" dirty="0"/>
              <a:t> source http://www.howdesign.com/design-business/design-thinking/gestalt-principles-for-information-design/</a:t>
            </a:r>
          </a:p>
        </p:txBody>
      </p:sp>
      <p:sp>
        <p:nvSpPr>
          <p:cNvPr id="14" name="Rektangel 13"/>
          <p:cNvSpPr/>
          <p:nvPr/>
        </p:nvSpPr>
        <p:spPr>
          <a:xfrm>
            <a:off x="214603" y="5427346"/>
            <a:ext cx="2715209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Hvordan bruger I hierarki, brug af kontrast, </a:t>
            </a:r>
            <a:r>
              <a:rPr lang="da-DK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whitespace</a:t>
            </a:r>
            <a:r>
              <a:rPr lang="da-DK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osv</a:t>
            </a:r>
            <a:endParaRPr lang="da-DK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214603" y="5831653"/>
            <a:ext cx="3946850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Hvad er formålet med hierarki, brug af kontrast, </a:t>
            </a:r>
            <a:r>
              <a:rPr lang="da-DK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whitespace</a:t>
            </a:r>
            <a:r>
              <a:rPr lang="da-DK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osv</a:t>
            </a:r>
            <a:r>
              <a:rPr lang="da-DK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.?</a:t>
            </a:r>
            <a:endParaRPr lang="da-DK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kstfelt 15"/>
          <p:cNvSpPr txBox="1"/>
          <p:nvPr/>
        </p:nvSpPr>
        <p:spPr>
          <a:xfrm>
            <a:off x="410546" y="3713584"/>
            <a:ext cx="1931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How did </a:t>
            </a:r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use</a:t>
            </a:r>
            <a:r>
              <a:rPr lang="da-DK" dirty="0" smtClean="0"/>
              <a:t> </a:t>
            </a:r>
            <a:r>
              <a:rPr lang="da-DK" dirty="0" err="1" smtClean="0"/>
              <a:t>hierarchy</a:t>
            </a:r>
            <a:r>
              <a:rPr lang="da-DK" dirty="0" smtClean="0"/>
              <a:t>, </a:t>
            </a:r>
            <a:r>
              <a:rPr lang="da-DK" dirty="0" err="1" smtClean="0"/>
              <a:t>white</a:t>
            </a:r>
            <a:r>
              <a:rPr lang="da-DK" dirty="0" smtClean="0"/>
              <a:t> </a:t>
            </a:r>
            <a:r>
              <a:rPr lang="da-DK" dirty="0" err="1" smtClean="0"/>
              <a:t>space</a:t>
            </a:r>
            <a:r>
              <a:rPr lang="da-DK" dirty="0" smtClean="0"/>
              <a:t>, </a:t>
            </a:r>
            <a:r>
              <a:rPr lang="da-DK" dirty="0" err="1" smtClean="0"/>
              <a:t>use</a:t>
            </a:r>
            <a:r>
              <a:rPr lang="da-DK" dirty="0" smtClean="0"/>
              <a:t> of </a:t>
            </a:r>
            <a:r>
              <a:rPr lang="da-DK" dirty="0" err="1" smtClean="0"/>
              <a:t>contrast</a:t>
            </a:r>
            <a:r>
              <a:rPr lang="da-DK" dirty="0" smtClean="0"/>
              <a:t>? </a:t>
            </a:r>
            <a:r>
              <a:rPr lang="da-DK" dirty="0" err="1" smtClean="0"/>
              <a:t>What</a:t>
            </a:r>
            <a:r>
              <a:rPr lang="da-DK" dirty="0" smtClean="0"/>
              <a:t> is the purpose of </a:t>
            </a:r>
            <a:r>
              <a:rPr lang="da-DK" dirty="0" err="1" smtClean="0"/>
              <a:t>this</a:t>
            </a:r>
            <a:r>
              <a:rPr lang="da-DK" dirty="0" smtClean="0"/>
              <a:t>?</a:t>
            </a:r>
            <a:endParaRPr lang="da-DK" dirty="0"/>
          </a:p>
        </p:txBody>
      </p:sp>
      <p:pic>
        <p:nvPicPr>
          <p:cNvPr id="17" name="Billede 16" descr="Skærmkli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528" y="3806536"/>
            <a:ext cx="2249041" cy="1373177"/>
          </a:xfrm>
          <a:prstGeom prst="rect">
            <a:avLst/>
          </a:prstGeom>
        </p:spPr>
      </p:pic>
      <p:sp>
        <p:nvSpPr>
          <p:cNvPr id="18" name="Tekstfelt 17"/>
          <p:cNvSpPr txBox="1"/>
          <p:nvPr/>
        </p:nvSpPr>
        <p:spPr>
          <a:xfrm>
            <a:off x="4068147" y="5107672"/>
            <a:ext cx="1343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err="1" smtClean="0"/>
              <a:t>Pic</a:t>
            </a:r>
            <a:r>
              <a:rPr lang="da-DK" sz="800" dirty="0"/>
              <a:t> source: https://www.istockphoto.com/dk/photos/empty-white-space?excludenudity=false&amp;sort=mostpopular&amp;mediatype=photography&amp;phrase=empty%20white%20space</a:t>
            </a:r>
          </a:p>
        </p:txBody>
      </p:sp>
      <p:sp>
        <p:nvSpPr>
          <p:cNvPr id="19" name="Rektangel 18"/>
          <p:cNvSpPr/>
          <p:nvPr/>
        </p:nvSpPr>
        <p:spPr>
          <a:xfrm>
            <a:off x="6012025" y="5815558"/>
            <a:ext cx="48452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did </a:t>
            </a:r>
            <a:r>
              <a:rPr lang="da-DK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da-DK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</a:t>
            </a:r>
            <a:r>
              <a:rPr lang="da-DK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navigation? Hvad </a:t>
            </a:r>
            <a:r>
              <a:rPr lang="da-DK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skal en god navigation </a:t>
            </a:r>
            <a:r>
              <a:rPr lang="da-DK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indeholde?</a:t>
            </a:r>
            <a:endParaRPr lang="da-DK" sz="1200" dirty="0"/>
          </a:p>
        </p:txBody>
      </p:sp>
      <p:sp>
        <p:nvSpPr>
          <p:cNvPr id="21" name="Tekstfelt 20"/>
          <p:cNvSpPr txBox="1"/>
          <p:nvPr/>
        </p:nvSpPr>
        <p:spPr>
          <a:xfrm>
            <a:off x="6142602" y="3965510"/>
            <a:ext cx="1741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How did </a:t>
            </a:r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work</a:t>
            </a:r>
            <a:r>
              <a:rPr lang="da-DK" dirty="0" smtClean="0"/>
              <a:t> with navigation? Is it </a:t>
            </a:r>
            <a:r>
              <a:rPr lang="da-DK" dirty="0" err="1" smtClean="0"/>
              <a:t>good</a:t>
            </a:r>
            <a:r>
              <a:rPr lang="da-DK" dirty="0" smtClean="0"/>
              <a:t> navigation?</a:t>
            </a:r>
            <a:endParaRPr lang="da-DK" dirty="0"/>
          </a:p>
        </p:txBody>
      </p:sp>
      <p:pic>
        <p:nvPicPr>
          <p:cNvPr id="22" name="Billede 21" descr="Skærmkli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359" y="3946699"/>
            <a:ext cx="3362209" cy="1394361"/>
          </a:xfrm>
          <a:prstGeom prst="rect">
            <a:avLst/>
          </a:prstGeom>
        </p:spPr>
      </p:pic>
      <p:sp>
        <p:nvSpPr>
          <p:cNvPr id="23" name="Tekstfelt 22"/>
          <p:cNvSpPr txBox="1"/>
          <p:nvPr/>
        </p:nvSpPr>
        <p:spPr>
          <a:xfrm>
            <a:off x="7865667" y="5427346"/>
            <a:ext cx="314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err="1"/>
              <a:t>Pic</a:t>
            </a:r>
            <a:r>
              <a:rPr lang="da-DK" sz="800" dirty="0"/>
              <a:t> source: https://blog.commlabindia.com/elearning-design/elearning-design-course-navigation-infographic</a:t>
            </a:r>
          </a:p>
        </p:txBody>
      </p:sp>
    </p:spTree>
    <p:extLst>
      <p:ext uri="{BB962C8B-B14F-4D97-AF65-F5344CB8AC3E}">
        <p14:creationId xmlns:p14="http://schemas.microsoft.com/office/powerpoint/2010/main" val="243708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214604" y="279918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/>
          <p:cNvSpPr/>
          <p:nvPr/>
        </p:nvSpPr>
        <p:spPr>
          <a:xfrm>
            <a:off x="214603" y="3511420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/>
          <p:cNvSpPr/>
          <p:nvPr/>
        </p:nvSpPr>
        <p:spPr>
          <a:xfrm>
            <a:off x="6012025" y="279918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ktangel 6"/>
          <p:cNvSpPr/>
          <p:nvPr/>
        </p:nvSpPr>
        <p:spPr>
          <a:xfrm>
            <a:off x="6012025" y="3511419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Rektangel 19"/>
          <p:cNvSpPr/>
          <p:nvPr/>
        </p:nvSpPr>
        <p:spPr>
          <a:xfrm>
            <a:off x="439402" y="2535208"/>
            <a:ext cx="4801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Hvordan bliver </a:t>
            </a:r>
            <a:r>
              <a:rPr lang="da-DK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jeres budskaber </a:t>
            </a:r>
            <a:r>
              <a:rPr lang="da-DK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visuelt </a:t>
            </a:r>
            <a:r>
              <a:rPr lang="da-DK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formidlet?</a:t>
            </a:r>
            <a:endParaRPr lang="da-DK" dirty="0"/>
          </a:p>
        </p:txBody>
      </p:sp>
      <p:sp>
        <p:nvSpPr>
          <p:cNvPr id="24" name="Tekstfelt 23"/>
          <p:cNvSpPr txBox="1"/>
          <p:nvPr/>
        </p:nvSpPr>
        <p:spPr>
          <a:xfrm>
            <a:off x="439402" y="522514"/>
            <a:ext cx="2257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How </a:t>
            </a:r>
            <a:r>
              <a:rPr lang="da-DK" dirty="0" err="1" smtClean="0"/>
              <a:t>are</a:t>
            </a:r>
            <a:r>
              <a:rPr lang="da-DK" dirty="0" smtClean="0"/>
              <a:t> </a:t>
            </a:r>
            <a:r>
              <a:rPr lang="da-DK" dirty="0" err="1" smtClean="0"/>
              <a:t>your</a:t>
            </a:r>
            <a:r>
              <a:rPr lang="da-DK" dirty="0" smtClean="0"/>
              <a:t> </a:t>
            </a:r>
            <a:r>
              <a:rPr lang="da-DK" dirty="0" err="1" smtClean="0"/>
              <a:t>messages</a:t>
            </a:r>
            <a:r>
              <a:rPr lang="da-DK" dirty="0" smtClean="0"/>
              <a:t> </a:t>
            </a:r>
            <a:r>
              <a:rPr lang="da-DK" dirty="0" err="1" smtClean="0"/>
              <a:t>being</a:t>
            </a:r>
            <a:r>
              <a:rPr lang="da-DK" dirty="0" smtClean="0"/>
              <a:t> </a:t>
            </a:r>
            <a:r>
              <a:rPr lang="da-DK" dirty="0" err="1" smtClean="0"/>
              <a:t>communicated</a:t>
            </a:r>
            <a:r>
              <a:rPr lang="da-DK" dirty="0" smtClean="0"/>
              <a:t> </a:t>
            </a:r>
            <a:r>
              <a:rPr lang="da-DK" dirty="0" err="1" smtClean="0"/>
              <a:t>visually</a:t>
            </a:r>
            <a:r>
              <a:rPr lang="da-DK" dirty="0" smtClean="0"/>
              <a:t>?</a:t>
            </a:r>
            <a:endParaRPr lang="da-DK" dirty="0"/>
          </a:p>
        </p:txBody>
      </p:sp>
      <p:pic>
        <p:nvPicPr>
          <p:cNvPr id="25" name="Billede 24" descr="Skærmklip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41" y="594842"/>
            <a:ext cx="2414506" cy="1534184"/>
          </a:xfrm>
          <a:prstGeom prst="rect">
            <a:avLst/>
          </a:prstGeom>
        </p:spPr>
      </p:pic>
      <p:sp>
        <p:nvSpPr>
          <p:cNvPr id="26" name="Tekstfelt 25"/>
          <p:cNvSpPr txBox="1"/>
          <p:nvPr/>
        </p:nvSpPr>
        <p:spPr>
          <a:xfrm>
            <a:off x="2603241" y="2129026"/>
            <a:ext cx="26377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err="1" smtClean="0"/>
              <a:t>Pic</a:t>
            </a:r>
            <a:r>
              <a:rPr lang="da-DK" sz="800" dirty="0"/>
              <a:t> Source: http://anguerde.com/TTF-395042-visual.html</a:t>
            </a:r>
          </a:p>
        </p:txBody>
      </p:sp>
      <p:sp>
        <p:nvSpPr>
          <p:cNvPr id="27" name="Rektangel 26"/>
          <p:cNvSpPr/>
          <p:nvPr/>
        </p:nvSpPr>
        <p:spPr>
          <a:xfrm>
            <a:off x="214603" y="5652389"/>
            <a:ext cx="4505822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Hvilken visuel perception, </a:t>
            </a:r>
            <a:r>
              <a:rPr lang="da-DK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da-DK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</a:t>
            </a:r>
            <a:r>
              <a:rPr lang="da-DK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vil I gerne have at brugeren får og hvordan kan vi se </a:t>
            </a:r>
            <a:r>
              <a:rPr lang="da-DK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dette?</a:t>
            </a:r>
            <a:endParaRPr lang="da-DK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kstfelt 27"/>
          <p:cNvSpPr txBox="1"/>
          <p:nvPr/>
        </p:nvSpPr>
        <p:spPr>
          <a:xfrm>
            <a:off x="308773" y="3720226"/>
            <a:ext cx="2966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 smtClean="0"/>
              <a:t>Which</a:t>
            </a:r>
            <a:r>
              <a:rPr lang="da-DK" dirty="0" smtClean="0"/>
              <a:t> </a:t>
            </a:r>
            <a:r>
              <a:rPr lang="da-DK" dirty="0" err="1" smtClean="0"/>
              <a:t>visual</a:t>
            </a:r>
            <a:r>
              <a:rPr lang="da-DK" dirty="0" smtClean="0"/>
              <a:t> perception, </a:t>
            </a:r>
            <a:r>
              <a:rPr lang="da-DK" dirty="0" err="1" smtClean="0"/>
              <a:t>user</a:t>
            </a:r>
            <a:r>
              <a:rPr lang="da-DK" dirty="0" smtClean="0"/>
              <a:t> </a:t>
            </a:r>
            <a:r>
              <a:rPr lang="da-DK" dirty="0" err="1" smtClean="0"/>
              <a:t>experience</a:t>
            </a:r>
            <a:r>
              <a:rPr lang="da-DK" dirty="0" smtClean="0"/>
              <a:t>, do </a:t>
            </a:r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want</a:t>
            </a:r>
            <a:r>
              <a:rPr lang="da-DK" dirty="0" smtClean="0"/>
              <a:t> the </a:t>
            </a:r>
            <a:r>
              <a:rPr lang="da-DK" dirty="0" err="1" smtClean="0"/>
              <a:t>user</a:t>
            </a:r>
            <a:r>
              <a:rPr lang="da-DK" dirty="0" smtClean="0"/>
              <a:t> to have, and </a:t>
            </a:r>
            <a:r>
              <a:rPr lang="da-DK" dirty="0" err="1" smtClean="0"/>
              <a:t>how</a:t>
            </a:r>
            <a:r>
              <a:rPr lang="da-DK" dirty="0" smtClean="0"/>
              <a:t> </a:t>
            </a:r>
            <a:r>
              <a:rPr lang="da-DK" dirty="0" err="1" smtClean="0"/>
              <a:t>can</a:t>
            </a:r>
            <a:r>
              <a:rPr lang="da-DK" dirty="0" smtClean="0"/>
              <a:t> </a:t>
            </a:r>
            <a:r>
              <a:rPr lang="da-DK" dirty="0" err="1" smtClean="0"/>
              <a:t>we</a:t>
            </a:r>
            <a:r>
              <a:rPr lang="da-DK" dirty="0" smtClean="0"/>
              <a:t> </a:t>
            </a:r>
            <a:r>
              <a:rPr lang="da-DK" dirty="0" err="1" smtClean="0"/>
              <a:t>see</a:t>
            </a:r>
            <a:r>
              <a:rPr lang="da-DK" dirty="0" smtClean="0"/>
              <a:t> </a:t>
            </a:r>
            <a:r>
              <a:rPr lang="da-DK" dirty="0" err="1" smtClean="0"/>
              <a:t>this</a:t>
            </a:r>
            <a:r>
              <a:rPr lang="da-DK" dirty="0" smtClean="0"/>
              <a:t>?</a:t>
            </a:r>
            <a:endParaRPr lang="da-DK" dirty="0"/>
          </a:p>
        </p:txBody>
      </p:sp>
      <p:pic>
        <p:nvPicPr>
          <p:cNvPr id="29" name="Billede 28" descr="Skærmkli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030" y="3716905"/>
            <a:ext cx="1624738" cy="1818514"/>
          </a:xfrm>
          <a:prstGeom prst="rect">
            <a:avLst/>
          </a:prstGeom>
        </p:spPr>
      </p:pic>
      <p:sp>
        <p:nvSpPr>
          <p:cNvPr id="30" name="Tekstfelt 29"/>
          <p:cNvSpPr txBox="1"/>
          <p:nvPr/>
        </p:nvSpPr>
        <p:spPr>
          <a:xfrm>
            <a:off x="1418253" y="4853565"/>
            <a:ext cx="2799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err="1" smtClean="0"/>
              <a:t>Pic</a:t>
            </a:r>
            <a:r>
              <a:rPr lang="da-DK" sz="800" dirty="0"/>
              <a:t> source: http://sathitamai.wixsite.com/visualartseportfolio/single-post/2015/11/16/Gestalt-theory</a:t>
            </a:r>
          </a:p>
        </p:txBody>
      </p:sp>
      <p:sp>
        <p:nvSpPr>
          <p:cNvPr id="31" name="Tekstfelt 30"/>
          <p:cNvSpPr txBox="1"/>
          <p:nvPr/>
        </p:nvSpPr>
        <p:spPr>
          <a:xfrm>
            <a:off x="6316824" y="594842"/>
            <a:ext cx="2118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How did </a:t>
            </a:r>
            <a:r>
              <a:rPr lang="da-DK" dirty="0" err="1" smtClean="0"/>
              <a:t>you</a:t>
            </a:r>
            <a:r>
              <a:rPr lang="da-DK" dirty="0" smtClean="0"/>
              <a:t> ”</a:t>
            </a:r>
            <a:r>
              <a:rPr lang="da-DK" dirty="0" err="1" smtClean="0"/>
              <a:t>get</a:t>
            </a:r>
            <a:r>
              <a:rPr lang="da-DK" dirty="0" smtClean="0"/>
              <a:t> to know” the </a:t>
            </a:r>
            <a:r>
              <a:rPr lang="da-DK" dirty="0" err="1" smtClean="0"/>
              <a:t>target</a:t>
            </a:r>
            <a:r>
              <a:rPr lang="da-DK" dirty="0" smtClean="0"/>
              <a:t> </a:t>
            </a:r>
            <a:r>
              <a:rPr lang="da-DK" dirty="0" err="1" smtClean="0"/>
              <a:t>audience</a:t>
            </a:r>
            <a:r>
              <a:rPr lang="da-DK" dirty="0" smtClean="0"/>
              <a:t>?</a:t>
            </a:r>
            <a:endParaRPr lang="da-DK" dirty="0"/>
          </a:p>
        </p:txBody>
      </p:sp>
      <p:sp>
        <p:nvSpPr>
          <p:cNvPr id="32" name="Tekstfelt 31"/>
          <p:cNvSpPr txBox="1"/>
          <p:nvPr/>
        </p:nvSpPr>
        <p:spPr>
          <a:xfrm>
            <a:off x="6158204" y="2535208"/>
            <a:ext cx="398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 smtClean="0"/>
              <a:t>Hvordan har I ”lært målgruppen at kende”?</a:t>
            </a:r>
            <a:endParaRPr lang="da-DK" sz="1200" dirty="0"/>
          </a:p>
        </p:txBody>
      </p:sp>
      <p:pic>
        <p:nvPicPr>
          <p:cNvPr id="33" name="Billede 32" descr="Skærmkli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236" y="485397"/>
            <a:ext cx="2689469" cy="1844333"/>
          </a:xfrm>
          <a:prstGeom prst="rect">
            <a:avLst/>
          </a:prstGeom>
        </p:spPr>
      </p:pic>
      <p:sp>
        <p:nvSpPr>
          <p:cNvPr id="34" name="Tekstfelt 33"/>
          <p:cNvSpPr txBox="1"/>
          <p:nvPr/>
        </p:nvSpPr>
        <p:spPr>
          <a:xfrm>
            <a:off x="9035143" y="2342958"/>
            <a:ext cx="1946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err="1" smtClean="0"/>
              <a:t>Pic</a:t>
            </a:r>
            <a:r>
              <a:rPr lang="da-DK" sz="800" dirty="0"/>
              <a:t> Source: https://curatti.com/target-audience/</a:t>
            </a:r>
          </a:p>
        </p:txBody>
      </p:sp>
      <p:sp>
        <p:nvSpPr>
          <p:cNvPr id="35" name="Tekstfelt 34"/>
          <p:cNvSpPr txBox="1"/>
          <p:nvPr/>
        </p:nvSpPr>
        <p:spPr>
          <a:xfrm>
            <a:off x="6158204" y="3716905"/>
            <a:ext cx="2640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How did </a:t>
            </a:r>
            <a:r>
              <a:rPr lang="da-DK" dirty="0" err="1" smtClean="0"/>
              <a:t>you</a:t>
            </a:r>
            <a:r>
              <a:rPr lang="da-DK" dirty="0" smtClean="0"/>
              <a:t> test </a:t>
            </a:r>
            <a:r>
              <a:rPr lang="da-DK" dirty="0" err="1" smtClean="0"/>
              <a:t>your</a:t>
            </a:r>
            <a:r>
              <a:rPr lang="da-DK" dirty="0" smtClean="0"/>
              <a:t> solution? At </a:t>
            </a:r>
            <a:r>
              <a:rPr lang="da-DK" dirty="0" err="1" smtClean="0"/>
              <a:t>which</a:t>
            </a:r>
            <a:r>
              <a:rPr lang="da-DK" dirty="0" smtClean="0"/>
              <a:t> stages</a:t>
            </a:r>
            <a:r>
              <a:rPr lang="da-DK" dirty="0" smtClean="0"/>
              <a:t>?</a:t>
            </a:r>
            <a:endParaRPr lang="da-DK" dirty="0" smtClean="0"/>
          </a:p>
        </p:txBody>
      </p:sp>
      <p:sp>
        <p:nvSpPr>
          <p:cNvPr id="36" name="Tekstfelt 35"/>
          <p:cNvSpPr txBox="1"/>
          <p:nvPr/>
        </p:nvSpPr>
        <p:spPr>
          <a:xfrm>
            <a:off x="6050902" y="5693735"/>
            <a:ext cx="419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 smtClean="0"/>
              <a:t>Hvordan testede I jeres løsning? På hvilke stadier? </a:t>
            </a:r>
            <a:endParaRPr lang="da-DK" sz="1200" dirty="0"/>
          </a:p>
        </p:txBody>
      </p:sp>
      <p:pic>
        <p:nvPicPr>
          <p:cNvPr id="37" name="Billede 36" descr="Skærmkli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767" y="3633129"/>
            <a:ext cx="2287139" cy="1367880"/>
          </a:xfrm>
          <a:prstGeom prst="rect">
            <a:avLst/>
          </a:prstGeom>
        </p:spPr>
      </p:pic>
      <p:sp>
        <p:nvSpPr>
          <p:cNvPr id="38" name="Tekstfelt 37"/>
          <p:cNvSpPr txBox="1"/>
          <p:nvPr/>
        </p:nvSpPr>
        <p:spPr>
          <a:xfrm>
            <a:off x="8798767" y="5186773"/>
            <a:ext cx="2183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err="1" smtClean="0"/>
              <a:t>Pic</a:t>
            </a:r>
            <a:r>
              <a:rPr lang="da-DK" sz="800" dirty="0"/>
              <a:t> source: https://usabilitygeek.com/usability-testing-prototypes/</a:t>
            </a:r>
          </a:p>
        </p:txBody>
      </p:sp>
    </p:spTree>
    <p:extLst>
      <p:ext uri="{BB962C8B-B14F-4D97-AF65-F5344CB8AC3E}">
        <p14:creationId xmlns:p14="http://schemas.microsoft.com/office/powerpoint/2010/main" val="92530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lede 9" descr="Skærmkli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563" y="619291"/>
            <a:ext cx="2826816" cy="2106778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14604" y="279918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/>
          <p:cNvSpPr/>
          <p:nvPr/>
        </p:nvSpPr>
        <p:spPr>
          <a:xfrm>
            <a:off x="214603" y="3511420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/>
          <p:cNvSpPr/>
          <p:nvPr/>
        </p:nvSpPr>
        <p:spPr>
          <a:xfrm>
            <a:off x="6012025" y="279918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ktangel 6"/>
          <p:cNvSpPr/>
          <p:nvPr/>
        </p:nvSpPr>
        <p:spPr>
          <a:xfrm>
            <a:off x="6012025" y="3511419"/>
            <a:ext cx="5197151" cy="2724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ekstfelt 1"/>
          <p:cNvSpPr txBox="1"/>
          <p:nvPr/>
        </p:nvSpPr>
        <p:spPr>
          <a:xfrm>
            <a:off x="465826" y="690113"/>
            <a:ext cx="17329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Har I gjort jer nogle SEO overvejelser i løsningen? Hvilke/ hvordan?</a:t>
            </a:r>
            <a:endParaRPr lang="da-DK" dirty="0"/>
          </a:p>
        </p:txBody>
      </p:sp>
      <p:pic>
        <p:nvPicPr>
          <p:cNvPr id="3" name="Billede 2" descr="Skærmkli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767" y="531126"/>
            <a:ext cx="2955828" cy="1462215"/>
          </a:xfrm>
          <a:prstGeom prst="rect">
            <a:avLst/>
          </a:prstGeom>
        </p:spPr>
      </p:pic>
      <p:sp>
        <p:nvSpPr>
          <p:cNvPr id="8" name="Tekstfelt 7"/>
          <p:cNvSpPr txBox="1"/>
          <p:nvPr/>
        </p:nvSpPr>
        <p:spPr>
          <a:xfrm>
            <a:off x="2198767" y="2286000"/>
            <a:ext cx="29253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 err="1" smtClean="0"/>
              <a:t>Pic</a:t>
            </a:r>
            <a:r>
              <a:rPr lang="da-DK" sz="1000" dirty="0"/>
              <a:t>: https://optinmonster.com/ultimate-seo-guide/</a:t>
            </a:r>
          </a:p>
        </p:txBody>
      </p:sp>
      <p:sp>
        <p:nvSpPr>
          <p:cNvPr id="9" name="Tekstfelt 8"/>
          <p:cNvSpPr txBox="1"/>
          <p:nvPr/>
        </p:nvSpPr>
        <p:spPr>
          <a:xfrm>
            <a:off x="6185140" y="531126"/>
            <a:ext cx="2363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Hvordan kan jeg se jeres persona i jeres </a:t>
            </a:r>
            <a:r>
              <a:rPr lang="da-DK" dirty="0" err="1" smtClean="0"/>
              <a:t>content</a:t>
            </a:r>
            <a:r>
              <a:rPr lang="da-DK" dirty="0" smtClean="0"/>
              <a:t>?</a:t>
            </a:r>
            <a:endParaRPr lang="da-DK" dirty="0"/>
          </a:p>
        </p:txBody>
      </p:sp>
      <p:sp>
        <p:nvSpPr>
          <p:cNvPr id="11" name="Tekstfelt 10"/>
          <p:cNvSpPr txBox="1"/>
          <p:nvPr/>
        </p:nvSpPr>
        <p:spPr>
          <a:xfrm>
            <a:off x="6254151" y="1993341"/>
            <a:ext cx="1755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/>
              <a:t>https://negosentro.com/the-benefits-of-combining-content-marketing-and-segmentation/</a:t>
            </a:r>
          </a:p>
        </p:txBody>
      </p:sp>
      <p:sp>
        <p:nvSpPr>
          <p:cNvPr id="12" name="Tekstfelt 11"/>
          <p:cNvSpPr txBox="1"/>
          <p:nvPr/>
        </p:nvSpPr>
        <p:spPr>
          <a:xfrm>
            <a:off x="362309" y="3838755"/>
            <a:ext cx="2450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Har I gjort jer overvejelser omkring jeres </a:t>
            </a:r>
            <a:r>
              <a:rPr lang="da-DK" dirty="0" err="1" smtClean="0"/>
              <a:t>content</a:t>
            </a:r>
            <a:r>
              <a:rPr lang="da-DK" dirty="0" smtClean="0"/>
              <a:t> i designet?</a:t>
            </a:r>
            <a:endParaRPr lang="da-DK" dirty="0"/>
          </a:p>
        </p:txBody>
      </p:sp>
      <p:pic>
        <p:nvPicPr>
          <p:cNvPr id="13" name="Billede 12" descr="Skærmkli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263" y="3663481"/>
            <a:ext cx="1685730" cy="2308623"/>
          </a:xfrm>
          <a:prstGeom prst="rect">
            <a:avLst/>
          </a:prstGeom>
        </p:spPr>
      </p:pic>
      <p:sp>
        <p:nvSpPr>
          <p:cNvPr id="14" name="Tekstfelt 13"/>
          <p:cNvSpPr txBox="1"/>
          <p:nvPr/>
        </p:nvSpPr>
        <p:spPr>
          <a:xfrm>
            <a:off x="362309" y="5210355"/>
            <a:ext cx="2639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 err="1"/>
              <a:t>Pic</a:t>
            </a:r>
            <a:r>
              <a:rPr lang="da-DK" sz="1000" dirty="0"/>
              <a:t> https://www.canva.com/learn/minimalist-design-beautiful-examples-and-practical-tips/</a:t>
            </a:r>
          </a:p>
        </p:txBody>
      </p:sp>
      <p:sp>
        <p:nvSpPr>
          <p:cNvPr id="15" name="Tekstfelt 14"/>
          <p:cNvSpPr txBox="1"/>
          <p:nvPr/>
        </p:nvSpPr>
        <p:spPr>
          <a:xfrm>
            <a:off x="6366931" y="3689361"/>
            <a:ext cx="448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Hvilke overvejelser har I gjort jer om indholdet </a:t>
            </a:r>
            <a:r>
              <a:rPr lang="da-DK" dirty="0" err="1" smtClean="0"/>
              <a:t>ift</a:t>
            </a:r>
            <a:r>
              <a:rPr lang="da-DK" dirty="0" smtClean="0"/>
              <a:t> kunden?</a:t>
            </a:r>
            <a:endParaRPr lang="da-DK" dirty="0"/>
          </a:p>
        </p:txBody>
      </p:sp>
      <p:pic>
        <p:nvPicPr>
          <p:cNvPr id="16" name="Billede 15" descr="Skærmkli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034" y="4436235"/>
            <a:ext cx="3439874" cy="1665623"/>
          </a:xfrm>
          <a:prstGeom prst="rect">
            <a:avLst/>
          </a:prstGeom>
        </p:spPr>
      </p:pic>
      <p:sp>
        <p:nvSpPr>
          <p:cNvPr id="17" name="Tekstfelt 16"/>
          <p:cNvSpPr txBox="1"/>
          <p:nvPr/>
        </p:nvSpPr>
        <p:spPr>
          <a:xfrm>
            <a:off x="6077078" y="5640193"/>
            <a:ext cx="140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err="1" smtClean="0"/>
              <a:t>Pic</a:t>
            </a:r>
            <a:r>
              <a:rPr lang="da-DK" sz="800" dirty="0"/>
              <a:t>: https://seopage1.net/finished-a-content-writing-project/</a:t>
            </a:r>
          </a:p>
        </p:txBody>
      </p:sp>
    </p:spTree>
    <p:extLst>
      <p:ext uri="{BB962C8B-B14F-4D97-AF65-F5344CB8AC3E}">
        <p14:creationId xmlns:p14="http://schemas.microsoft.com/office/powerpoint/2010/main" val="274880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648</Words>
  <Application>Microsoft Office PowerPoint</Application>
  <PresentationFormat>Widescreen</PresentationFormat>
  <Paragraphs>67</Paragraphs>
  <Slides>7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inherit</vt:lpstr>
      <vt:lpstr>Times New Roman</vt:lpstr>
      <vt:lpstr>Office-tema</vt:lpstr>
      <vt:lpstr>Exam prep game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>EFIF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prep game</dc:title>
  <dc:creator>Line Skjødt (lektor – lskj@eaaa.dk)</dc:creator>
  <cp:lastModifiedBy>Line Skjødt (lektor – lskj@eaaa.dk)</cp:lastModifiedBy>
  <cp:revision>15</cp:revision>
  <dcterms:created xsi:type="dcterms:W3CDTF">2017-10-30T11:03:51Z</dcterms:created>
  <dcterms:modified xsi:type="dcterms:W3CDTF">2018-11-15T18:04:47Z</dcterms:modified>
</cp:coreProperties>
</file>